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2" r:id="rId5"/>
    <p:sldId id="263" r:id="rId6"/>
    <p:sldId id="264" r:id="rId7"/>
    <p:sldId id="266" r:id="rId8"/>
    <p:sldId id="258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5" r:id="rId27"/>
    <p:sldId id="287" r:id="rId28"/>
    <p:sldId id="284" r:id="rId29"/>
    <p:sldId id="289" r:id="rId30"/>
    <p:sldId id="290" r:id="rId31"/>
    <p:sldId id="291" r:id="rId32"/>
    <p:sldId id="292" r:id="rId33"/>
    <p:sldId id="286" r:id="rId34"/>
    <p:sldId id="293" r:id="rId35"/>
    <p:sldId id="261" r:id="rId36"/>
    <p:sldId id="28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7687"/>
    <a:srgbClr val="175453"/>
    <a:srgbClr val="FFBF1E"/>
    <a:srgbClr val="000082"/>
    <a:srgbClr val="B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868" autoAdjust="0"/>
    <p:restoredTop sz="95958"/>
  </p:normalViewPr>
  <p:slideViewPr>
    <p:cSldViewPr snapToGrid="0">
      <p:cViewPr varScale="1">
        <p:scale>
          <a:sx n="79" d="100"/>
          <a:sy n="79" d="100"/>
        </p:scale>
        <p:origin x="216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0529" y="1478686"/>
            <a:ext cx="10170941" cy="1719840"/>
          </a:xfrm>
        </p:spPr>
        <p:txBody>
          <a:bodyPr anchor="b">
            <a:normAutofit/>
          </a:bodyPr>
          <a:lstStyle>
            <a:lvl1pPr algn="ctr">
              <a:defRPr sz="5600">
                <a:solidFill>
                  <a:srgbClr val="6F7687"/>
                </a:solidFill>
                <a:effectLst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40876" y="3201666"/>
            <a:ext cx="8710245" cy="648380"/>
          </a:xfrm>
        </p:spPr>
        <p:txBody>
          <a:bodyPr>
            <a:normAutofit/>
          </a:bodyPr>
          <a:lstStyle>
            <a:lvl1pPr marL="0" indent="0" algn="ctr">
              <a:buNone/>
              <a:defRPr sz="23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50475" y="6291035"/>
            <a:ext cx="1971397" cy="365125"/>
          </a:xfrm>
        </p:spPr>
        <p:txBody>
          <a:bodyPr/>
          <a:lstStyle/>
          <a:p>
            <a:fld id="{276D79ED-3FA7-4EF8-964B-EB8BCFAB02F8}" type="datetimeFigureOut">
              <a:rPr lang="en-US" smtClean="0"/>
              <a:t>5/4/23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52155" y="6291035"/>
            <a:ext cx="327551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57949" y="6291036"/>
            <a:ext cx="1516387" cy="365125"/>
          </a:xfrm>
        </p:spPr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79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4" y="483326"/>
            <a:ext cx="2677886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18899" y="483326"/>
            <a:ext cx="5809707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4944" y="2083526"/>
            <a:ext cx="267788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5/4/23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54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635" y="1041400"/>
            <a:ext cx="6917072" cy="2387600"/>
          </a:xfrm>
        </p:spPr>
        <p:txBody>
          <a:bodyPr anchor="b">
            <a:normAutofit/>
          </a:bodyPr>
          <a:lstStyle>
            <a:lvl1pPr algn="ctr">
              <a:defRPr sz="5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5636" y="3536837"/>
            <a:ext cx="6917072" cy="648380"/>
          </a:xfrm>
        </p:spPr>
        <p:txBody>
          <a:bodyPr>
            <a:normAutofit/>
          </a:bodyPr>
          <a:lstStyle>
            <a:lvl1pPr marL="0" indent="0" algn="ctr">
              <a:buNone/>
              <a:defRPr sz="23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50475" y="6291035"/>
            <a:ext cx="1971397" cy="365125"/>
          </a:xfrm>
        </p:spPr>
        <p:txBody>
          <a:bodyPr/>
          <a:lstStyle/>
          <a:p>
            <a:fld id="{276D79ED-3FA7-4EF8-964B-EB8BCFAB02F8}" type="datetimeFigureOut">
              <a:rPr lang="en-US" smtClean="0"/>
              <a:t>5/4/23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52155" y="6291035"/>
            <a:ext cx="327551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57949" y="6291036"/>
            <a:ext cx="1516387" cy="365125"/>
          </a:xfrm>
        </p:spPr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803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673" y="417376"/>
            <a:ext cx="8623663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673" y="1841862"/>
            <a:ext cx="8623663" cy="438735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1539" y="6356349"/>
            <a:ext cx="1822807" cy="365125"/>
          </a:xfrm>
        </p:spPr>
        <p:txBody>
          <a:bodyPr/>
          <a:lstStyle/>
          <a:p>
            <a:fld id="{276D79ED-3FA7-4EF8-964B-EB8BCFAB02F8}" type="datetimeFigureOut">
              <a:rPr lang="en-US" smtClean="0"/>
              <a:t>5/4/23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44629" y="6356349"/>
            <a:ext cx="327551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50423" y="6356350"/>
            <a:ext cx="1066263" cy="365125"/>
          </a:xfrm>
        </p:spPr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56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093" y="1683613"/>
            <a:ext cx="8251553" cy="285273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093" y="4563338"/>
            <a:ext cx="825155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9243" y="6356349"/>
            <a:ext cx="2183674" cy="365125"/>
          </a:xfrm>
        </p:spPr>
        <p:txBody>
          <a:bodyPr/>
          <a:lstStyle/>
          <a:p>
            <a:fld id="{276D79ED-3FA7-4EF8-964B-EB8BCFAB02F8}" type="datetimeFigureOut">
              <a:rPr lang="en-US" smtClean="0"/>
              <a:t>5/4/23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33199" y="6356349"/>
            <a:ext cx="327551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38993" y="6356350"/>
            <a:ext cx="1474653" cy="365125"/>
          </a:xfrm>
        </p:spPr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46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4943" y="1873975"/>
            <a:ext cx="420624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0926" y="1873975"/>
            <a:ext cx="429768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5/4/23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49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3" y="299811"/>
            <a:ext cx="8623663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4940" y="1615849"/>
            <a:ext cx="43891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4941" y="2439761"/>
            <a:ext cx="438912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1629" y="1615849"/>
            <a:ext cx="411697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11629" y="2439761"/>
            <a:ext cx="411697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5/4/23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11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5/4/23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36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5/4/23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54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3" y="465138"/>
            <a:ext cx="3099980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594" y="465138"/>
            <a:ext cx="5371011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4943" y="2065338"/>
            <a:ext cx="309998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5/4/23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26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://www.prezentr.com/?utm_source=templates&amp;utm_medium=presentation&amp;utm_campaign=free_downloads_2020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2093" y="417376"/>
            <a:ext cx="86236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093" y="1841862"/>
            <a:ext cx="8623663" cy="4387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4369" y="6356349"/>
            <a:ext cx="1971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fld id="{276D79ED-3FA7-4EF8-964B-EB8BCFAB02F8}" type="datetimeFigureOut">
              <a:rPr lang="en-US" smtClean="0"/>
              <a:pPr/>
              <a:t>5/4/23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76049" y="6356349"/>
            <a:ext cx="32755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81844" y="6356350"/>
            <a:ext cx="101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10475" y="4914981"/>
            <a:ext cx="896556" cy="324395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 rot="16200000">
            <a:off x="-2113768" y="2546065"/>
            <a:ext cx="388867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bs-Latn-BA" sz="1200" dirty="0">
                <a:solidFill>
                  <a:schemeClr val="bg1">
                    <a:lumMod val="65000"/>
                  </a:schemeClr>
                </a:solidFill>
              </a:rPr>
              <a:t>Find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 m</a:t>
            </a:r>
            <a:r>
              <a:rPr lang="bs-Latn-BA" sz="1200" dirty="0">
                <a:solidFill>
                  <a:schemeClr val="bg1">
                    <a:lumMod val="65000"/>
                  </a:schemeClr>
                </a:solidFill>
              </a:rPr>
              <a:t>ore PowerPoint templates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 on </a:t>
            </a:r>
            <a:r>
              <a:rPr lang="bs-Latn-BA" sz="1200" b="1" baseline="0" dirty="0">
                <a:solidFill>
                  <a:schemeClr val="bg1">
                    <a:lumMod val="65000"/>
                  </a:schemeClr>
                </a:solidFill>
                <a:hlinkClick r:id="rId14"/>
              </a:rPr>
              <a:t>prezentr.com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!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3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rezentr.com/?utm_source=templates&amp;utm_medium=presentation&amp;utm_campaign=free_downloads_2020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db.com/title/tt1026035/mediaviewer/rm97498625/?ref_=tt_md_5" TargetMode="External"/><Relationship Id="rId2" Type="http://schemas.openxmlformats.org/officeDocument/2006/relationships/hyperlink" Target="https://www.imdb.com/title/tt0664528/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imdb.com/title/tt1031477/" TargetMode="External"/><Relationship Id="rId4" Type="http://schemas.openxmlformats.org/officeDocument/2006/relationships/hyperlink" Target="https://www.imdb.com/title/tt0800604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2"/>
            <a:extLst>
              <a:ext uri="{FF2B5EF4-FFF2-40B4-BE49-F238E27FC236}">
                <a16:creationId xmlns:a16="http://schemas.microsoft.com/office/drawing/2014/main" id="{690A4DCE-900A-874A-B628-D52BB5C182FC}"/>
              </a:ext>
            </a:extLst>
          </p:cNvPr>
          <p:cNvSpPr/>
          <p:nvPr/>
        </p:nvSpPr>
        <p:spPr>
          <a:xfrm>
            <a:off x="0" y="320634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500" dirty="0"/>
              <a:t>Final Project Data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1" dirty="0">
                <a:solidFill>
                  <a:srgbClr val="6F7687"/>
                </a:solidFill>
              </a:rPr>
              <a:t>MAT219 Rachel Johnston</a:t>
            </a:r>
          </a:p>
        </p:txBody>
      </p:sp>
    </p:spTree>
    <p:extLst>
      <p:ext uri="{BB962C8B-B14F-4D97-AF65-F5344CB8AC3E}">
        <p14:creationId xmlns:p14="http://schemas.microsoft.com/office/powerpoint/2010/main" val="72092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B4A82A3-B2D2-7095-9237-F65DDF7B5B40}"/>
              </a:ext>
            </a:extLst>
          </p:cNvPr>
          <p:cNvSpPr txBox="1">
            <a:spLocks/>
          </p:cNvSpPr>
          <p:nvPr/>
        </p:nvSpPr>
        <p:spPr>
          <a:xfrm>
            <a:off x="723855" y="1378223"/>
            <a:ext cx="10107277" cy="43873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Used “The Office Dataset”</a:t>
            </a:r>
          </a:p>
          <a:p>
            <a:r>
              <a:rPr lang="en-US" dirty="0"/>
              <a:t>Based on ratings (Out of 10)</a:t>
            </a:r>
          </a:p>
          <a:p>
            <a:r>
              <a:rPr lang="en-US" dirty="0"/>
              <a:t>Grouped the data by season, and summarize() to compute the average rating for each</a:t>
            </a:r>
          </a:p>
          <a:p>
            <a:r>
              <a:rPr lang="en-US" dirty="0"/>
              <a:t>Bar chart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070F936-3DB9-78D2-0459-FEA187910AA7}"/>
              </a:ext>
            </a:extLst>
          </p:cNvPr>
          <p:cNvSpPr txBox="1">
            <a:spLocks/>
          </p:cNvSpPr>
          <p:nvPr/>
        </p:nvSpPr>
        <p:spPr>
          <a:xfrm>
            <a:off x="0" y="455402"/>
            <a:ext cx="12192000" cy="83248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What is the most popular ”The Office” season?</a:t>
            </a:r>
          </a:p>
          <a:p>
            <a:endParaRPr lang="en-US" dirty="0"/>
          </a:p>
        </p:txBody>
      </p:sp>
      <p:pic>
        <p:nvPicPr>
          <p:cNvPr id="5" name="Picture 4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BCB4CC29-EA67-FE47-E0AD-D6534AA0C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031" y="3320414"/>
            <a:ext cx="6583938" cy="319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475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6C3B16F2-8690-01CD-7323-AFA61A8DE3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2337F6F3-0CA2-2D8A-B610-BC7FA677D9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2973049" cy="297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A picture containing text, screenshot, rectangle, line&#10;&#10;Description automatically generated">
            <a:extLst>
              <a:ext uri="{FF2B5EF4-FFF2-40B4-BE49-F238E27FC236}">
                <a16:creationId xmlns:a16="http://schemas.microsoft.com/office/drawing/2014/main" id="{5AFEA29F-3DFC-0916-E74B-31083E7801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4" r="1422"/>
          <a:stretch/>
        </p:blipFill>
        <p:spPr>
          <a:xfrm>
            <a:off x="253348" y="455952"/>
            <a:ext cx="7110200" cy="430682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F2573AB-7661-F0FF-0B41-20751EFD3CDF}"/>
              </a:ext>
            </a:extLst>
          </p:cNvPr>
          <p:cNvSpPr txBox="1">
            <a:spLocks/>
          </p:cNvSpPr>
          <p:nvPr/>
        </p:nvSpPr>
        <p:spPr>
          <a:xfrm>
            <a:off x="7363548" y="725775"/>
            <a:ext cx="4510848" cy="43873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Seasons 3 and 4 have best ratings: 8.6</a:t>
            </a:r>
          </a:p>
          <a:p>
            <a:pPr lvl="1"/>
            <a:r>
              <a:rPr lang="en-US" dirty="0"/>
              <a:t>First two seasons helped fandom build </a:t>
            </a:r>
          </a:p>
          <a:p>
            <a:r>
              <a:rPr lang="en-US" dirty="0"/>
              <a:t>Season 8 has worst rating: 7.6</a:t>
            </a:r>
          </a:p>
          <a:p>
            <a:pPr lvl="1"/>
            <a:r>
              <a:rPr lang="en-US" dirty="0"/>
              <a:t>Michael Scott left the show in the finale of season 7</a:t>
            </a:r>
          </a:p>
          <a:p>
            <a:pPr lvl="1"/>
            <a:r>
              <a:rPr lang="en-US" dirty="0"/>
              <a:t>Viewers missed him!</a:t>
            </a:r>
          </a:p>
        </p:txBody>
      </p:sp>
      <p:pic>
        <p:nvPicPr>
          <p:cNvPr id="12" name="Picture 11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3D1AEC58-5F0E-C16A-E44A-D2F6ADA9F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48" y="4874938"/>
            <a:ext cx="69088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527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B4A82A3-B2D2-7095-9237-F65DDF7B5B40}"/>
              </a:ext>
            </a:extLst>
          </p:cNvPr>
          <p:cNvSpPr txBox="1">
            <a:spLocks/>
          </p:cNvSpPr>
          <p:nvPr/>
        </p:nvSpPr>
        <p:spPr>
          <a:xfrm>
            <a:off x="723855" y="1378223"/>
            <a:ext cx="10107277" cy="43873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Used same dataset as previous</a:t>
            </a:r>
          </a:p>
          <a:p>
            <a:r>
              <a:rPr lang="en-US" dirty="0"/>
              <a:t>Viewership and duration variables</a:t>
            </a:r>
          </a:p>
          <a:p>
            <a:pPr lvl="1"/>
            <a:r>
              <a:rPr lang="en-US" dirty="0"/>
              <a:t>More views = more popular</a:t>
            </a:r>
          </a:p>
          <a:p>
            <a:pPr lvl="1"/>
            <a:r>
              <a:rPr lang="en-US" dirty="0"/>
              <a:t>Is there a preference for episode length? (Is there a preference at all?)</a:t>
            </a:r>
          </a:p>
          <a:p>
            <a:r>
              <a:rPr lang="en-US" dirty="0"/>
              <a:t>Grouped the data by season, and summarize() to compute the average viewership and duration for each</a:t>
            </a:r>
          </a:p>
          <a:p>
            <a:r>
              <a:rPr lang="en-US" dirty="0"/>
              <a:t>Scatterplot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070F936-3DB9-78D2-0459-FEA187910AA7}"/>
              </a:ext>
            </a:extLst>
          </p:cNvPr>
          <p:cNvSpPr txBox="1">
            <a:spLocks/>
          </p:cNvSpPr>
          <p:nvPr/>
        </p:nvSpPr>
        <p:spPr>
          <a:xfrm>
            <a:off x="0" y="455402"/>
            <a:ext cx="12192000" cy="83248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r>
              <a:rPr lang="en-US" sz="3500" dirty="0"/>
              <a:t>Are there viewership and duration correlations to ratings?</a:t>
            </a:r>
          </a:p>
          <a:p>
            <a:endParaRPr lang="en-US" dirty="0"/>
          </a:p>
        </p:txBody>
      </p:sp>
      <p:pic>
        <p:nvPicPr>
          <p:cNvPr id="8" name="Picture 7" descr="A picture containing text, font, screenshot, white&#10;&#10;Description automatically generated">
            <a:extLst>
              <a:ext uri="{FF2B5EF4-FFF2-40B4-BE49-F238E27FC236}">
                <a16:creationId xmlns:a16="http://schemas.microsoft.com/office/drawing/2014/main" id="{A528C2F0-DE0C-8C90-3375-C86EF1C3A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432" y="4609827"/>
            <a:ext cx="64389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773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6C3B16F2-8690-01CD-7323-AFA61A8DE3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2337F6F3-0CA2-2D8A-B610-BC7FA677D9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2973049" cy="297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F2573AB-7661-F0FF-0B41-20751EFD3CDF}"/>
              </a:ext>
            </a:extLst>
          </p:cNvPr>
          <p:cNvSpPr txBox="1">
            <a:spLocks/>
          </p:cNvSpPr>
          <p:nvPr/>
        </p:nvSpPr>
        <p:spPr>
          <a:xfrm>
            <a:off x="7363079" y="1387724"/>
            <a:ext cx="4510848" cy="43873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 is a positive relationship between viewership and ratings!</a:t>
            </a:r>
          </a:p>
          <a:p>
            <a:r>
              <a:rPr lang="en-US" dirty="0"/>
              <a:t>Can assume that increased viewership will most likely lead to higher ratings</a:t>
            </a:r>
          </a:p>
        </p:txBody>
      </p:sp>
      <p:pic>
        <p:nvPicPr>
          <p:cNvPr id="3" name="Picture 2" descr="A picture containing text, screenshot, line, plot&#10;&#10;Description automatically generated">
            <a:extLst>
              <a:ext uri="{FF2B5EF4-FFF2-40B4-BE49-F238E27FC236}">
                <a16:creationId xmlns:a16="http://schemas.microsoft.com/office/drawing/2014/main" id="{DD6B9005-F831-F391-3124-E97F20D87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66" y="2274548"/>
            <a:ext cx="6667500" cy="4127500"/>
          </a:xfrm>
          <a:prstGeom prst="rect">
            <a:avLst/>
          </a:prstGeom>
        </p:spPr>
      </p:pic>
      <p:pic>
        <p:nvPicPr>
          <p:cNvPr id="6" name="Picture 5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23F8F86A-A21F-2F5A-9125-DB66298468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15" y="365457"/>
            <a:ext cx="5330721" cy="177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497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6C3B16F2-8690-01CD-7323-AFA61A8DE3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2337F6F3-0CA2-2D8A-B610-BC7FA677D9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2973049" cy="297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F2573AB-7661-F0FF-0B41-20751EFD3CDF}"/>
              </a:ext>
            </a:extLst>
          </p:cNvPr>
          <p:cNvSpPr txBox="1">
            <a:spLocks/>
          </p:cNvSpPr>
          <p:nvPr/>
        </p:nvSpPr>
        <p:spPr>
          <a:xfrm>
            <a:off x="7363546" y="950627"/>
            <a:ext cx="4510848" cy="43873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 trends displayed</a:t>
            </a:r>
          </a:p>
          <a:p>
            <a:r>
              <a:rPr lang="en-US" dirty="0"/>
              <a:t>Points do not have a pattern to them</a:t>
            </a:r>
          </a:p>
          <a:p>
            <a:r>
              <a:rPr lang="en-US" dirty="0"/>
              <a:t>Duration does not have a correlation with ratings!</a:t>
            </a:r>
          </a:p>
          <a:p>
            <a:r>
              <a:rPr lang="en-US" dirty="0"/>
              <a:t>Audience shows no preference for length of episodes</a:t>
            </a:r>
          </a:p>
        </p:txBody>
      </p:sp>
      <p:pic>
        <p:nvPicPr>
          <p:cNvPr id="3" name="Picture 2" descr="A picture containing text, screenshot, plot, number&#10;&#10;Description automatically generated">
            <a:extLst>
              <a:ext uri="{FF2B5EF4-FFF2-40B4-BE49-F238E27FC236}">
                <a16:creationId xmlns:a16="http://schemas.microsoft.com/office/drawing/2014/main" id="{81E02C3C-228E-4B0D-E15A-D055C72DC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04" y="2198348"/>
            <a:ext cx="6718300" cy="4203700"/>
          </a:xfrm>
          <a:prstGeom prst="rect">
            <a:avLst/>
          </a:prstGeom>
        </p:spPr>
      </p:pic>
      <p:pic>
        <p:nvPicPr>
          <p:cNvPr id="6" name="Picture 5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46FC0D4C-F34F-196E-BD20-A98B8BBC7B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71" y="215879"/>
            <a:ext cx="5130228" cy="186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22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B4A82A3-B2D2-7095-9237-F65DDF7B5B40}"/>
              </a:ext>
            </a:extLst>
          </p:cNvPr>
          <p:cNvSpPr txBox="1">
            <a:spLocks/>
          </p:cNvSpPr>
          <p:nvPr/>
        </p:nvSpPr>
        <p:spPr>
          <a:xfrm>
            <a:off x="723855" y="1378223"/>
            <a:ext cx="10107277" cy="43873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Same dataset: “The Office Dataset”</a:t>
            </a:r>
          </a:p>
          <a:p>
            <a:r>
              <a:rPr lang="en-US" dirty="0"/>
              <a:t>Sometimes seasonal episodes are the reason why viewers tune in!</a:t>
            </a:r>
          </a:p>
          <a:p>
            <a:r>
              <a:rPr lang="en-US" dirty="0"/>
              <a:t>Looked at months with popular holidays*</a:t>
            </a:r>
          </a:p>
          <a:p>
            <a:pPr lvl="1"/>
            <a:r>
              <a:rPr lang="en-US" dirty="0"/>
              <a:t>January: New Years</a:t>
            </a:r>
          </a:p>
          <a:p>
            <a:pPr lvl="1"/>
            <a:r>
              <a:rPr lang="en-US" dirty="0"/>
              <a:t>February: Valentines</a:t>
            </a:r>
          </a:p>
          <a:p>
            <a:pPr lvl="1"/>
            <a:r>
              <a:rPr lang="en-US" dirty="0"/>
              <a:t>October: Halloween</a:t>
            </a:r>
          </a:p>
          <a:p>
            <a:pPr lvl="1"/>
            <a:r>
              <a:rPr lang="en-US" dirty="0"/>
              <a:t>November: Thanksgiving</a:t>
            </a:r>
          </a:p>
          <a:p>
            <a:pPr lvl="1"/>
            <a:r>
              <a:rPr lang="en-US" dirty="0"/>
              <a:t>December: Christmas/Hanukkah/New Years Eve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070F936-3DB9-78D2-0459-FEA187910AA7}"/>
              </a:ext>
            </a:extLst>
          </p:cNvPr>
          <p:cNvSpPr txBox="1">
            <a:spLocks/>
          </p:cNvSpPr>
          <p:nvPr/>
        </p:nvSpPr>
        <p:spPr>
          <a:xfrm>
            <a:off x="0" y="259939"/>
            <a:ext cx="12192000" cy="83248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r>
              <a:rPr lang="en-US" sz="3500" dirty="0"/>
              <a:t>Does the date that an episode is aired have a relationship with viewership and ratings?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AB910F-F0DC-908C-BC8D-5564BFE43887}"/>
              </a:ext>
            </a:extLst>
          </p:cNvPr>
          <p:cNvSpPr txBox="1"/>
          <p:nvPr/>
        </p:nvSpPr>
        <p:spPr>
          <a:xfrm>
            <a:off x="69954" y="6413395"/>
            <a:ext cx="602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*”The Office” did not air in June, July, or August</a:t>
            </a:r>
          </a:p>
        </p:txBody>
      </p:sp>
    </p:spTree>
    <p:extLst>
      <p:ext uri="{BB962C8B-B14F-4D97-AF65-F5344CB8AC3E}">
        <p14:creationId xmlns:p14="http://schemas.microsoft.com/office/powerpoint/2010/main" val="646790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B4A82A3-B2D2-7095-9237-F65DDF7B5B40}"/>
              </a:ext>
            </a:extLst>
          </p:cNvPr>
          <p:cNvSpPr txBox="1">
            <a:spLocks/>
          </p:cNvSpPr>
          <p:nvPr/>
        </p:nvSpPr>
        <p:spPr>
          <a:xfrm>
            <a:off x="603934" y="337939"/>
            <a:ext cx="10107277" cy="43873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Split the date column into separate day, month, and year columns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Used filter() to narrow data down to the desired months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Used summarize() to calculate/display average viewership and ratings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AB910F-F0DC-908C-BC8D-5564BFE43887}"/>
              </a:ext>
            </a:extLst>
          </p:cNvPr>
          <p:cNvSpPr txBox="1"/>
          <p:nvPr/>
        </p:nvSpPr>
        <p:spPr>
          <a:xfrm>
            <a:off x="69954" y="6413395"/>
            <a:ext cx="602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*”The Office” did not air in June, July, or August</a:t>
            </a:r>
          </a:p>
        </p:txBody>
      </p:sp>
      <p:pic>
        <p:nvPicPr>
          <p:cNvPr id="6" name="Picture 5" descr="A picture containing text, font, screenshot, white&#10;&#10;Description automatically generated">
            <a:extLst>
              <a:ext uri="{FF2B5EF4-FFF2-40B4-BE49-F238E27FC236}">
                <a16:creationId xmlns:a16="http://schemas.microsoft.com/office/drawing/2014/main" id="{39131216-ABDF-D289-F211-66084A96D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172" y="999332"/>
            <a:ext cx="5657120" cy="1108204"/>
          </a:xfrm>
          <a:prstGeom prst="rect">
            <a:avLst/>
          </a:prstGeom>
        </p:spPr>
      </p:pic>
      <p:pic>
        <p:nvPicPr>
          <p:cNvPr id="8" name="Picture 7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BAF9AEEF-0327-30FE-6ED5-7D65BCB57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440" y="2768928"/>
            <a:ext cx="4472969" cy="1366046"/>
          </a:xfrm>
          <a:prstGeom prst="rect">
            <a:avLst/>
          </a:prstGeom>
        </p:spPr>
      </p:pic>
      <p:pic>
        <p:nvPicPr>
          <p:cNvPr id="10" name="Picture 9" descr="A picture containing text, font, screenshot, white&#10;&#10;Description automatically generated">
            <a:extLst>
              <a:ext uri="{FF2B5EF4-FFF2-40B4-BE49-F238E27FC236}">
                <a16:creationId xmlns:a16="http://schemas.microsoft.com/office/drawing/2014/main" id="{AC615867-FCBC-6DF6-5E93-73E5606690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172" y="4828256"/>
            <a:ext cx="6026046" cy="118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883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6C3B16F2-8690-01CD-7323-AFA61A8DE3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2337F6F3-0CA2-2D8A-B610-BC7FA677D9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2973049" cy="297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F2573AB-7661-F0FF-0B41-20751EFD3CDF}"/>
              </a:ext>
            </a:extLst>
          </p:cNvPr>
          <p:cNvSpPr txBox="1">
            <a:spLocks/>
          </p:cNvSpPr>
          <p:nvPr/>
        </p:nvSpPr>
        <p:spPr>
          <a:xfrm>
            <a:off x="7092384" y="528171"/>
            <a:ext cx="4510848" cy="43873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Viewership increases for seasonal episodes/months!</a:t>
            </a:r>
          </a:p>
          <a:p>
            <a:r>
              <a:rPr lang="en-US" dirty="0"/>
              <a:t>February and October are the highest</a:t>
            </a:r>
          </a:p>
          <a:p>
            <a:pPr lvl="1"/>
            <a:r>
              <a:rPr lang="en-US" dirty="0"/>
              <a:t>Viewers must like Valentine’s day and Halloween specials</a:t>
            </a:r>
          </a:p>
          <a:p>
            <a:r>
              <a:rPr lang="en-US" dirty="0"/>
              <a:t>Surprised that December wasn’t as increased as Feb. and Oct.!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921C13-D57D-5365-3C16-ACB00F2B3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86" y="1214202"/>
            <a:ext cx="6897198" cy="41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17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6C3B16F2-8690-01CD-7323-AFA61A8DE3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2337F6F3-0CA2-2D8A-B610-BC7FA677D9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2973049" cy="297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F2573AB-7661-F0FF-0B41-20751EFD3CDF}"/>
              </a:ext>
            </a:extLst>
          </p:cNvPr>
          <p:cNvSpPr txBox="1">
            <a:spLocks/>
          </p:cNvSpPr>
          <p:nvPr/>
        </p:nvSpPr>
        <p:spPr>
          <a:xfrm>
            <a:off x="7363546" y="1159124"/>
            <a:ext cx="4510848" cy="43873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 increases except for December</a:t>
            </a:r>
          </a:p>
          <a:p>
            <a:r>
              <a:rPr lang="en-US" dirty="0"/>
              <a:t>Fans may tend to rate December/Christmas episodes a little higher than other</a:t>
            </a:r>
          </a:p>
          <a:p>
            <a:pPr lvl="1"/>
            <a:r>
              <a:rPr lang="en-US" dirty="0"/>
              <a:t>Soft spot for </a:t>
            </a:r>
            <a:r>
              <a:rPr lang="en-US" dirty="0" err="1"/>
              <a:t>Chistmas</a:t>
            </a:r>
            <a:r>
              <a:rPr lang="en-US" dirty="0"/>
              <a:t>?</a:t>
            </a:r>
          </a:p>
        </p:txBody>
      </p:sp>
      <p:pic>
        <p:nvPicPr>
          <p:cNvPr id="3" name="Picture 2" descr="A picture containing screenshot, rectangle, text, square&#10;&#10;Description automatically generated">
            <a:extLst>
              <a:ext uri="{FF2B5EF4-FFF2-40B4-BE49-F238E27FC236}">
                <a16:creationId xmlns:a16="http://schemas.microsoft.com/office/drawing/2014/main" id="{85942B60-D549-A3C5-6862-03E4B64EA2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43" y="830706"/>
            <a:ext cx="7179303" cy="438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92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B4A82A3-B2D2-7095-9237-F65DDF7B5B40}"/>
              </a:ext>
            </a:extLst>
          </p:cNvPr>
          <p:cNvSpPr txBox="1">
            <a:spLocks/>
          </p:cNvSpPr>
          <p:nvPr/>
        </p:nvSpPr>
        <p:spPr>
          <a:xfrm>
            <a:off x="723855" y="1378223"/>
            <a:ext cx="10107277" cy="43873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 the top 10 episodes from the Office Tally Poll line up with the data in “The Office Dataset”?</a:t>
            </a:r>
          </a:p>
          <a:p>
            <a:r>
              <a:rPr lang="en-US" dirty="0"/>
              <a:t>Limitation: The Office Tally poll was conducted in 2011, therefore it only had voting options up to the end of season 7</a:t>
            </a:r>
          </a:p>
          <a:p>
            <a:r>
              <a:rPr lang="en-US" dirty="0"/>
              <a:t>Pull top 10 most viewed and top 10 best-rated from dataset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070F936-3DB9-78D2-0459-FEA187910AA7}"/>
              </a:ext>
            </a:extLst>
          </p:cNvPr>
          <p:cNvSpPr txBox="1">
            <a:spLocks/>
          </p:cNvSpPr>
          <p:nvPr/>
        </p:nvSpPr>
        <p:spPr>
          <a:xfrm>
            <a:off x="0" y="455402"/>
            <a:ext cx="12192000" cy="83248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r>
              <a:rPr lang="en-US" sz="4000" dirty="0"/>
              <a:t>What are the top 10 most popular episodes?</a:t>
            </a: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CB61EB6-74E3-3CA3-9269-363F76F00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04" y="3948681"/>
            <a:ext cx="4460656" cy="243230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AD5A258-4A15-BD57-DEC6-C969227703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425" y="3948680"/>
            <a:ext cx="4535685" cy="243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96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show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Started 2005, ended 2013</a:t>
            </a:r>
          </a:p>
          <a:p>
            <a:r>
              <a:rPr lang="en-US" dirty="0"/>
              <a:t>9 seasons, 201 episodes total</a:t>
            </a:r>
          </a:p>
          <a:p>
            <a:r>
              <a:rPr lang="en-US" dirty="0"/>
              <a:t>Mockumentary comedy show about employees of </a:t>
            </a:r>
            <a:r>
              <a:rPr lang="en-US" dirty="0" err="1"/>
              <a:t>Dunder</a:t>
            </a:r>
            <a:r>
              <a:rPr lang="en-US" dirty="0"/>
              <a:t>-Mifflin Paper Company in Scranton, PA</a:t>
            </a:r>
          </a:p>
          <a:p>
            <a:r>
              <a:rPr lang="en-US" dirty="0"/>
              <a:t>Known for its…</a:t>
            </a:r>
          </a:p>
          <a:p>
            <a:pPr lvl="1"/>
            <a:r>
              <a:rPr lang="en-US" dirty="0"/>
              <a:t>Dry humor</a:t>
            </a:r>
          </a:p>
          <a:p>
            <a:pPr lvl="1"/>
            <a:r>
              <a:rPr lang="en-US" dirty="0"/>
              <a:t>Beloved characters</a:t>
            </a:r>
          </a:p>
          <a:p>
            <a:pPr lvl="1"/>
            <a:r>
              <a:rPr lang="en-US" dirty="0"/>
              <a:t>Funny and heartwarming moments</a:t>
            </a:r>
          </a:p>
          <a:p>
            <a:endParaRPr lang="en-US" dirty="0">
              <a:solidFill>
                <a:srgbClr val="E02C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971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B4A82A3-B2D2-7095-9237-F65DDF7B5B40}"/>
              </a:ext>
            </a:extLst>
          </p:cNvPr>
          <p:cNvSpPr txBox="1">
            <a:spLocks/>
          </p:cNvSpPr>
          <p:nvPr/>
        </p:nvSpPr>
        <p:spPr>
          <a:xfrm>
            <a:off x="723855" y="1378223"/>
            <a:ext cx="10107277" cy="43873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see what the two lists have in common: </a:t>
            </a:r>
            <a:r>
              <a:rPr lang="en-US" dirty="0" err="1"/>
              <a:t>inner_join</a:t>
            </a:r>
            <a:r>
              <a:rPr lang="en-US" dirty="0"/>
              <a:t>()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”Stress Relief”: 1</a:t>
            </a:r>
            <a:r>
              <a:rPr lang="en-US" baseline="30000" dirty="0"/>
              <a:t>st</a:t>
            </a:r>
            <a:r>
              <a:rPr lang="en-US" dirty="0"/>
              <a:t>  in viewership, 3rd in rating</a:t>
            </a:r>
          </a:p>
          <a:p>
            <a:pPr lvl="1"/>
            <a:r>
              <a:rPr lang="en-US" dirty="0"/>
              <a:t>”Niagara: Part 1”: 10</a:t>
            </a:r>
            <a:r>
              <a:rPr lang="en-US" baseline="30000" dirty="0"/>
              <a:t>th</a:t>
            </a:r>
            <a:r>
              <a:rPr lang="en-US" dirty="0"/>
              <a:t> in viewership, 7</a:t>
            </a:r>
            <a:r>
              <a:rPr lang="en-US" baseline="30000" dirty="0"/>
              <a:t>th</a:t>
            </a:r>
            <a:r>
              <a:rPr lang="en-US" dirty="0"/>
              <a:t> in rating</a:t>
            </a:r>
          </a:p>
          <a:p>
            <a:r>
              <a:rPr lang="en-US" dirty="0"/>
              <a:t>Majority of episodes in the lists were different</a:t>
            </a:r>
          </a:p>
          <a:p>
            <a:pPr lvl="1"/>
            <a:r>
              <a:rPr lang="en-US" dirty="0"/>
              <a:t> “Good Bye, Michael” 1</a:t>
            </a:r>
            <a:r>
              <a:rPr lang="en-US" baseline="30000" dirty="0"/>
              <a:t>st</a:t>
            </a:r>
            <a:r>
              <a:rPr lang="en-US" dirty="0"/>
              <a:t> in ratings</a:t>
            </a:r>
          </a:p>
          <a:p>
            <a:pPr lvl="1"/>
            <a:r>
              <a:rPr lang="en-US" dirty="0"/>
              <a:t>“Pilot” 2</a:t>
            </a:r>
            <a:r>
              <a:rPr lang="en-US" baseline="30000" dirty="0"/>
              <a:t>nd</a:t>
            </a:r>
            <a:r>
              <a:rPr lang="en-US" dirty="0"/>
              <a:t> in viewership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070F936-3DB9-78D2-0459-FEA187910AA7}"/>
              </a:ext>
            </a:extLst>
          </p:cNvPr>
          <p:cNvSpPr txBox="1">
            <a:spLocks/>
          </p:cNvSpPr>
          <p:nvPr/>
        </p:nvSpPr>
        <p:spPr>
          <a:xfrm>
            <a:off x="0" y="455402"/>
            <a:ext cx="12192000" cy="83248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r>
              <a:rPr lang="en-US" sz="4000" dirty="0"/>
              <a:t>What are the top 10 most viewed episodes?</a:t>
            </a:r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986A0B3-4ED4-FBDE-B22F-7C896B818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642" y="1872729"/>
            <a:ext cx="4467005" cy="135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38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B4A82A3-B2D2-7095-9237-F65DDF7B5B40}"/>
              </a:ext>
            </a:extLst>
          </p:cNvPr>
          <p:cNvSpPr txBox="1">
            <a:spLocks/>
          </p:cNvSpPr>
          <p:nvPr/>
        </p:nvSpPr>
        <p:spPr>
          <a:xfrm>
            <a:off x="723855" y="1378223"/>
            <a:ext cx="10368866" cy="43873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Top 10 episodes from the Office Tally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User </a:t>
            </a:r>
            <a:r>
              <a:rPr lang="en-US" dirty="0" err="1"/>
              <a:t>inner_join</a:t>
            </a:r>
            <a:r>
              <a:rPr lang="en-US" dirty="0"/>
              <a:t>() for both previous lists to see similarities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070F936-3DB9-78D2-0459-FEA187910AA7}"/>
              </a:ext>
            </a:extLst>
          </p:cNvPr>
          <p:cNvSpPr txBox="1">
            <a:spLocks/>
          </p:cNvSpPr>
          <p:nvPr/>
        </p:nvSpPr>
        <p:spPr>
          <a:xfrm>
            <a:off x="0" y="455402"/>
            <a:ext cx="12192000" cy="83248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r>
              <a:rPr lang="en-US" sz="4000" dirty="0"/>
              <a:t>What are the top 10 most viewed episodes?</a:t>
            </a:r>
          </a:p>
        </p:txBody>
      </p:sp>
      <p:pic>
        <p:nvPicPr>
          <p:cNvPr id="5" name="Picture 4" descr="A picture containing text, font, screenshot, white&#10;&#10;Description automatically generated">
            <a:extLst>
              <a:ext uri="{FF2B5EF4-FFF2-40B4-BE49-F238E27FC236}">
                <a16:creationId xmlns:a16="http://schemas.microsoft.com/office/drawing/2014/main" id="{973D56A0-8F83-2737-6B62-FB5A2A685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743" y="1854720"/>
            <a:ext cx="4240627" cy="1574280"/>
          </a:xfrm>
          <a:prstGeom prst="rect">
            <a:avLst/>
          </a:prstGeom>
        </p:spPr>
      </p:pic>
      <p:pic>
        <p:nvPicPr>
          <p:cNvPr id="8" name="Picture 7" descr="A picture containing text, font, white, screenshot&#10;&#10;Description automatically generated">
            <a:extLst>
              <a:ext uri="{FF2B5EF4-FFF2-40B4-BE49-F238E27FC236}">
                <a16:creationId xmlns:a16="http://schemas.microsoft.com/office/drawing/2014/main" id="{A71CD5EE-A9A4-9FB0-176D-73BED56AB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100" y="3905497"/>
            <a:ext cx="6273800" cy="812800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3DC002F-7A48-9AB4-D946-26FB8FDBF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91" y="5059489"/>
            <a:ext cx="5606217" cy="1412172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 with low confidence">
            <a:extLst>
              <a:ext uri="{FF2B5EF4-FFF2-40B4-BE49-F238E27FC236}">
                <a16:creationId xmlns:a16="http://schemas.microsoft.com/office/drawing/2014/main" id="{6D476574-1D8F-30CA-C3CD-D16E39F630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255" y="4975546"/>
            <a:ext cx="5922774" cy="17147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1942DE-452F-EA07-2B56-E08DF77F3985}"/>
              </a:ext>
            </a:extLst>
          </p:cNvPr>
          <p:cNvSpPr txBox="1"/>
          <p:nvPr/>
        </p:nvSpPr>
        <p:spPr>
          <a:xfrm>
            <a:off x="197140" y="4704227"/>
            <a:ext cx="3177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Inner join with most viewed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270694-4B96-A357-7AEE-946E7E495314}"/>
              </a:ext>
            </a:extLst>
          </p:cNvPr>
          <p:cNvSpPr txBox="1"/>
          <p:nvPr/>
        </p:nvSpPr>
        <p:spPr>
          <a:xfrm>
            <a:off x="6026255" y="4687938"/>
            <a:ext cx="3177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Inner join with best-rated</a:t>
            </a:r>
          </a:p>
        </p:txBody>
      </p:sp>
    </p:spTree>
    <p:extLst>
      <p:ext uri="{BB962C8B-B14F-4D97-AF65-F5344CB8AC3E}">
        <p14:creationId xmlns:p14="http://schemas.microsoft.com/office/powerpoint/2010/main" val="2383441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B4A82A3-B2D2-7095-9237-F65DDF7B5B40}"/>
              </a:ext>
            </a:extLst>
          </p:cNvPr>
          <p:cNvSpPr txBox="1">
            <a:spLocks/>
          </p:cNvSpPr>
          <p:nvPr/>
        </p:nvSpPr>
        <p:spPr>
          <a:xfrm>
            <a:off x="723855" y="1378223"/>
            <a:ext cx="10368866" cy="43873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Determined that the 5 episodes that were inner-joined with the Office Tally poll as the most popular episodes of ”The Office”</a:t>
            </a:r>
          </a:p>
          <a:p>
            <a:pPr lvl="1"/>
            <a:r>
              <a:rPr lang="en-US" dirty="0"/>
              <a:t>Balances viewership, ratings, poll results</a:t>
            </a:r>
          </a:p>
          <a:p>
            <a:r>
              <a:rPr lang="en-US" dirty="0"/>
              <a:t>Used </a:t>
            </a:r>
            <a:r>
              <a:rPr lang="en-US" dirty="0" err="1"/>
              <a:t>full_join</a:t>
            </a:r>
            <a:r>
              <a:rPr lang="en-US" dirty="0"/>
              <a:t>() to combine them into a </a:t>
            </a:r>
            <a:r>
              <a:rPr lang="en-US" dirty="0" err="1"/>
              <a:t>tibble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070F936-3DB9-78D2-0459-FEA187910AA7}"/>
              </a:ext>
            </a:extLst>
          </p:cNvPr>
          <p:cNvSpPr txBox="1">
            <a:spLocks/>
          </p:cNvSpPr>
          <p:nvPr/>
        </p:nvSpPr>
        <p:spPr>
          <a:xfrm>
            <a:off x="0" y="455402"/>
            <a:ext cx="12192000" cy="83248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r>
              <a:rPr lang="en-US" sz="4000" dirty="0"/>
              <a:t>What are the top 10 most viewed episodes?</a:t>
            </a:r>
          </a:p>
        </p:txBody>
      </p:sp>
      <p:pic>
        <p:nvPicPr>
          <p:cNvPr id="6" name="Picture 5" descr="A picture containing text, font, white, screenshot&#10;&#10;Description automatically generated">
            <a:extLst>
              <a:ext uri="{FF2B5EF4-FFF2-40B4-BE49-F238E27FC236}">
                <a16:creationId xmlns:a16="http://schemas.microsoft.com/office/drawing/2014/main" id="{4EB75E8F-3851-E054-C893-9D3A88BBC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764" y="3261725"/>
            <a:ext cx="4423348" cy="1048497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A6E1810-B430-AD1E-56C6-83561E5FD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60" y="4230898"/>
            <a:ext cx="67183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01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B4A82A3-B2D2-7095-9237-F65DDF7B5B40}"/>
              </a:ext>
            </a:extLst>
          </p:cNvPr>
          <p:cNvSpPr txBox="1">
            <a:spLocks/>
          </p:cNvSpPr>
          <p:nvPr/>
        </p:nvSpPr>
        <p:spPr>
          <a:xfrm>
            <a:off x="723855" y="1378223"/>
            <a:ext cx="10107277" cy="43873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“The Office Lines” dataset has a detailed list of comedy lines said by every character</a:t>
            </a:r>
          </a:p>
          <a:p>
            <a:r>
              <a:rPr lang="en-US" dirty="0"/>
              <a:t>Examine the ratio of comedy lines said between characters</a:t>
            </a:r>
          </a:p>
          <a:p>
            <a:r>
              <a:rPr lang="en-US" dirty="0"/>
              <a:t>Are some characters more prevalent to the comedy/plotline of the show than others?</a:t>
            </a:r>
          </a:p>
          <a:p>
            <a:r>
              <a:rPr lang="en-US" dirty="0"/>
              <a:t>Pie chart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070F936-3DB9-78D2-0459-FEA187910AA7}"/>
              </a:ext>
            </a:extLst>
          </p:cNvPr>
          <p:cNvSpPr txBox="1">
            <a:spLocks/>
          </p:cNvSpPr>
          <p:nvPr/>
        </p:nvSpPr>
        <p:spPr>
          <a:xfrm>
            <a:off x="0" y="455402"/>
            <a:ext cx="12192000" cy="83248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r>
              <a:rPr lang="en-US" sz="3500" dirty="0"/>
              <a:t>What is the percentage of comedy lines for each character?</a:t>
            </a:r>
          </a:p>
        </p:txBody>
      </p:sp>
    </p:spTree>
    <p:extLst>
      <p:ext uri="{BB962C8B-B14F-4D97-AF65-F5344CB8AC3E}">
        <p14:creationId xmlns:p14="http://schemas.microsoft.com/office/powerpoint/2010/main" val="954888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B4A82A3-B2D2-7095-9237-F65DDF7B5B40}"/>
              </a:ext>
            </a:extLst>
          </p:cNvPr>
          <p:cNvSpPr txBox="1">
            <a:spLocks/>
          </p:cNvSpPr>
          <p:nvPr/>
        </p:nvSpPr>
        <p:spPr>
          <a:xfrm>
            <a:off x="723855" y="1378222"/>
            <a:ext cx="10983463" cy="48426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Calculate the percentage of comedy lines said by each character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Realized the percentages are VERY small for each character</a:t>
            </a:r>
          </a:p>
          <a:p>
            <a:pPr lvl="1"/>
            <a:r>
              <a:rPr lang="en-US" dirty="0"/>
              <a:t>Divided into groups by percentage </a:t>
            </a:r>
          </a:p>
          <a:p>
            <a:pPr lvl="2"/>
            <a:r>
              <a:rPr lang="en-US" dirty="0"/>
              <a:t>1.5% and under</a:t>
            </a:r>
          </a:p>
          <a:p>
            <a:pPr lvl="2"/>
            <a:r>
              <a:rPr lang="en-US" dirty="0"/>
              <a:t>1.5-3%</a:t>
            </a:r>
          </a:p>
          <a:p>
            <a:pPr lvl="2"/>
            <a:r>
              <a:rPr lang="en-US" dirty="0"/>
              <a:t>3-10%</a:t>
            </a:r>
          </a:p>
          <a:p>
            <a:pPr lvl="2"/>
            <a:r>
              <a:rPr lang="en-US" dirty="0"/>
              <a:t>Characters with over 10% had their </a:t>
            </a:r>
          </a:p>
          <a:p>
            <a:pPr marL="914400" lvl="2" indent="0">
              <a:buNone/>
            </a:pPr>
            <a:r>
              <a:rPr lang="en-US" dirty="0"/>
              <a:t>	own section</a:t>
            </a:r>
          </a:p>
          <a:p>
            <a:pPr lvl="2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070F936-3DB9-78D2-0459-FEA187910AA7}"/>
              </a:ext>
            </a:extLst>
          </p:cNvPr>
          <p:cNvSpPr txBox="1">
            <a:spLocks/>
          </p:cNvSpPr>
          <p:nvPr/>
        </p:nvSpPr>
        <p:spPr>
          <a:xfrm>
            <a:off x="0" y="455402"/>
            <a:ext cx="12192000" cy="83248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r>
              <a:rPr lang="en-US" sz="3500" dirty="0"/>
              <a:t>What is the percentage of comedy lines for each character?</a:t>
            </a:r>
          </a:p>
        </p:txBody>
      </p:sp>
      <p:pic>
        <p:nvPicPr>
          <p:cNvPr id="5" name="Picture 4" descr="A picture containing text, screenshot, font, white&#10;&#10;Description automatically generated">
            <a:extLst>
              <a:ext uri="{FF2B5EF4-FFF2-40B4-BE49-F238E27FC236}">
                <a16:creationId xmlns:a16="http://schemas.microsoft.com/office/drawing/2014/main" id="{737C4330-C29E-5950-17FA-3FB307028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150" y="1845115"/>
            <a:ext cx="5340558" cy="1106330"/>
          </a:xfrm>
          <a:prstGeom prst="rect">
            <a:avLst/>
          </a:prstGeom>
        </p:spPr>
      </p:pic>
      <p:pic>
        <p:nvPicPr>
          <p:cNvPr id="7" name="Picture 6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C39779EA-EE8A-CA80-6C1A-78178536D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167" y="3429000"/>
            <a:ext cx="5077950" cy="206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0736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B4A82A3-B2D2-7095-9237-F65DDF7B5B40}"/>
              </a:ext>
            </a:extLst>
          </p:cNvPr>
          <p:cNvSpPr txBox="1">
            <a:spLocks/>
          </p:cNvSpPr>
          <p:nvPr/>
        </p:nvSpPr>
        <p:spPr>
          <a:xfrm>
            <a:off x="6951972" y="1571435"/>
            <a:ext cx="4505283" cy="43873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Jim, Dwight, Pam, and Michael said over half the comedy lines! (about 59%)</a:t>
            </a:r>
          </a:p>
          <a:p>
            <a:pPr lvl="1"/>
            <a:r>
              <a:rPr lang="en-US" dirty="0"/>
              <a:t>Contribute most to the comedy and plot line of the show</a:t>
            </a:r>
          </a:p>
          <a:p>
            <a:r>
              <a:rPr lang="en-US" dirty="0"/>
              <a:t>Other characters said less than 10%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070F936-3DB9-78D2-0459-FEA187910AA7}"/>
              </a:ext>
            </a:extLst>
          </p:cNvPr>
          <p:cNvSpPr txBox="1">
            <a:spLocks/>
          </p:cNvSpPr>
          <p:nvPr/>
        </p:nvSpPr>
        <p:spPr>
          <a:xfrm>
            <a:off x="0" y="455402"/>
            <a:ext cx="12192000" cy="83248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r>
              <a:rPr lang="en-US" sz="3500" dirty="0"/>
              <a:t>What is the percentage of comedy lines for each character?</a:t>
            </a:r>
          </a:p>
        </p:txBody>
      </p:sp>
      <p:pic>
        <p:nvPicPr>
          <p:cNvPr id="4" name="Picture 3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33987E76-2040-6E9D-8DF2-A3ADBC632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15" y="1196681"/>
            <a:ext cx="6707057" cy="45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695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Season 3 and 4 are the most popular seasons</a:t>
            </a:r>
          </a:p>
          <a:p>
            <a:pPr lvl="1"/>
            <a:r>
              <a:rPr lang="en-US" dirty="0"/>
              <a:t>After season 7, viewers did not rate the show as highly</a:t>
            </a:r>
          </a:p>
          <a:p>
            <a:r>
              <a:rPr lang="en-US" dirty="0"/>
              <a:t>More viewers = higher ratings</a:t>
            </a:r>
          </a:p>
          <a:p>
            <a:r>
              <a:rPr lang="en-US" dirty="0"/>
              <a:t>Fans don’t have a preference of episode length</a:t>
            </a:r>
          </a:p>
          <a:p>
            <a:r>
              <a:rPr lang="en-US" dirty="0"/>
              <a:t>February (Valentines) and October (Halloween) episodes have increased viewership</a:t>
            </a:r>
          </a:p>
          <a:p>
            <a:r>
              <a:rPr lang="en-US" dirty="0"/>
              <a:t>December(Christmas/New Years) episodes have higher ratings</a:t>
            </a:r>
          </a:p>
        </p:txBody>
      </p:sp>
    </p:spTree>
    <p:extLst>
      <p:ext uri="{BB962C8B-B14F-4D97-AF65-F5344CB8AC3E}">
        <p14:creationId xmlns:p14="http://schemas.microsoft.com/office/powerpoint/2010/main" val="2648772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673" y="1841862"/>
            <a:ext cx="8623663" cy="541574"/>
          </a:xfrm>
        </p:spPr>
        <p:txBody>
          <a:bodyPr/>
          <a:lstStyle/>
          <a:p>
            <a:r>
              <a:rPr lang="en-US" dirty="0"/>
              <a:t>Top 5 episodes of ”The Office” are…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8856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 5 episodes of ”The Office” are…</a:t>
            </a:r>
          </a:p>
        </p:txBody>
      </p:sp>
      <p:pic>
        <p:nvPicPr>
          <p:cNvPr id="9218" name="Picture 2" descr="The Office&quot; The Injury (TV Episode 2006) - IMDb">
            <a:extLst>
              <a:ext uri="{FF2B5EF4-FFF2-40B4-BE49-F238E27FC236}">
                <a16:creationId xmlns:a16="http://schemas.microsoft.com/office/drawing/2014/main" id="{DD8D2D96-A595-EEC2-690C-1137E926D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93" y="3851883"/>
            <a:ext cx="4331066" cy="252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The Office&quot; The Injury (TV Episode 2006) - IMDb">
            <a:extLst>
              <a:ext uri="{FF2B5EF4-FFF2-40B4-BE49-F238E27FC236}">
                <a16:creationId xmlns:a16="http://schemas.microsoft.com/office/drawing/2014/main" id="{6D51D522-52F2-EBFE-D5CC-AE47049A8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379" y="2588704"/>
            <a:ext cx="4042173" cy="252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A9885E-CF0D-2391-21F7-5B7281559C05}"/>
              </a:ext>
            </a:extLst>
          </p:cNvPr>
          <p:cNvSpPr txBox="1"/>
          <p:nvPr/>
        </p:nvSpPr>
        <p:spPr>
          <a:xfrm>
            <a:off x="901773" y="2918026"/>
            <a:ext cx="452144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“The Injury” S2.EP12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8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0939" y="4166400"/>
            <a:ext cx="2746142" cy="466482"/>
          </a:xfrm>
        </p:spPr>
        <p:txBody>
          <a:bodyPr>
            <a:normAutofit fontScale="90000"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 5 episodes of ”The Office” are…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A9885E-CF0D-2391-21F7-5B7281559C05}"/>
              </a:ext>
            </a:extLst>
          </p:cNvPr>
          <p:cNvSpPr txBox="1"/>
          <p:nvPr/>
        </p:nvSpPr>
        <p:spPr>
          <a:xfrm>
            <a:off x="901773" y="2918026"/>
            <a:ext cx="4521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000" b="1" dirty="0"/>
              <a:t>“Fun Run” S4.EP1</a:t>
            </a:r>
          </a:p>
          <a:p>
            <a:endParaRPr lang="en-US" dirty="0"/>
          </a:p>
        </p:txBody>
      </p:sp>
      <p:pic>
        <p:nvPicPr>
          <p:cNvPr id="10242" name="Picture 2" descr="The Office&quot; Fun Run (TV Episode 2007) - IMDb">
            <a:extLst>
              <a:ext uri="{FF2B5EF4-FFF2-40B4-BE49-F238E27FC236}">
                <a16:creationId xmlns:a16="http://schemas.microsoft.com/office/drawing/2014/main" id="{D2BB063E-D0D6-8051-3E35-421E3307C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65" y="3749023"/>
            <a:ext cx="4290517" cy="241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FDAB272-91EE-419C-7DBD-DD34AFC49D9E}"/>
              </a:ext>
            </a:extLst>
          </p:cNvPr>
          <p:cNvSpPr txBox="1">
            <a:spLocks/>
          </p:cNvSpPr>
          <p:nvPr/>
        </p:nvSpPr>
        <p:spPr>
          <a:xfrm>
            <a:off x="530673" y="417376"/>
            <a:ext cx="86236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Conclusions</a:t>
            </a:r>
            <a:endParaRPr lang="en-US" dirty="0"/>
          </a:p>
        </p:txBody>
      </p:sp>
      <p:pic>
        <p:nvPicPr>
          <p:cNvPr id="7" name="Picture 6" descr="A group of people looking at a person in a hospital bed&#10;&#10;Description automatically generated">
            <a:extLst>
              <a:ext uri="{FF2B5EF4-FFF2-40B4-BE49-F238E27FC236}">
                <a16:creationId xmlns:a16="http://schemas.microsoft.com/office/drawing/2014/main" id="{EACB6508-A155-B3EA-C57D-1BB9437F1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751" y="2442122"/>
            <a:ext cx="4509435" cy="261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715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B4A82A3-B2D2-7095-9237-F65DDF7B5B40}"/>
              </a:ext>
            </a:extLst>
          </p:cNvPr>
          <p:cNvSpPr txBox="1">
            <a:spLocks/>
          </p:cNvSpPr>
          <p:nvPr/>
        </p:nvSpPr>
        <p:spPr>
          <a:xfrm>
            <a:off x="723855" y="1378223"/>
            <a:ext cx="10107277" cy="43873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Understand the social factors that contribute to the show’s popularity</a:t>
            </a:r>
          </a:p>
          <a:p>
            <a:r>
              <a:rPr lang="en-US" dirty="0"/>
              <a:t>Comedy line distribution between characters</a:t>
            </a:r>
          </a:p>
          <a:p>
            <a:r>
              <a:rPr lang="en-US" dirty="0"/>
              <a:t>Insight on certain episodes/seasons being more/less popular than others</a:t>
            </a:r>
          </a:p>
          <a:p>
            <a:pPr lvl="1"/>
            <a:r>
              <a:rPr lang="en-US" dirty="0"/>
              <a:t>Date (Season)</a:t>
            </a:r>
          </a:p>
          <a:p>
            <a:pPr lvl="1"/>
            <a:r>
              <a:rPr lang="en-US" dirty="0"/>
              <a:t>Characters</a:t>
            </a:r>
          </a:p>
          <a:p>
            <a:pPr lvl="1"/>
            <a:r>
              <a:rPr lang="en-US" dirty="0"/>
              <a:t>Plot line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070F936-3DB9-78D2-0459-FEA187910AA7}"/>
              </a:ext>
            </a:extLst>
          </p:cNvPr>
          <p:cNvSpPr txBox="1">
            <a:spLocks/>
          </p:cNvSpPr>
          <p:nvPr/>
        </p:nvSpPr>
        <p:spPr>
          <a:xfrm>
            <a:off x="1784168" y="455402"/>
            <a:ext cx="8623663" cy="83248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Purpose</a:t>
            </a:r>
          </a:p>
        </p:txBody>
      </p:sp>
    </p:spTree>
    <p:extLst>
      <p:ext uri="{BB962C8B-B14F-4D97-AF65-F5344CB8AC3E}">
        <p14:creationId xmlns:p14="http://schemas.microsoft.com/office/powerpoint/2010/main" val="15256836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673" y="1841862"/>
            <a:ext cx="8623663" cy="784830"/>
          </a:xfrm>
        </p:spPr>
        <p:txBody>
          <a:bodyPr/>
          <a:lstStyle/>
          <a:p>
            <a:r>
              <a:rPr lang="en-US" dirty="0"/>
              <a:t>Top 5 episodes of ”The Office” are…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A9885E-CF0D-2391-21F7-5B7281559C05}"/>
              </a:ext>
            </a:extLst>
          </p:cNvPr>
          <p:cNvSpPr txBox="1"/>
          <p:nvPr/>
        </p:nvSpPr>
        <p:spPr>
          <a:xfrm>
            <a:off x="178409" y="3031979"/>
            <a:ext cx="519422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1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“Casino Night” S2.EP22</a:t>
            </a: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AB272-91EE-419C-7DBD-DD34AFC49D9E}"/>
              </a:ext>
            </a:extLst>
          </p:cNvPr>
          <p:cNvSpPr txBox="1">
            <a:spLocks/>
          </p:cNvSpPr>
          <p:nvPr/>
        </p:nvSpPr>
        <p:spPr>
          <a:xfrm>
            <a:off x="530673" y="417376"/>
            <a:ext cx="86236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Conclusions</a:t>
            </a:r>
          </a:p>
        </p:txBody>
      </p:sp>
      <p:pic>
        <p:nvPicPr>
          <p:cNvPr id="11266" name="Picture 2" descr="The Office&quot; Casino Night (TV Episode 2006) - IMDb">
            <a:extLst>
              <a:ext uri="{FF2B5EF4-FFF2-40B4-BE49-F238E27FC236}">
                <a16:creationId xmlns:a16="http://schemas.microsoft.com/office/drawing/2014/main" id="{5649D74B-C98E-5DD6-038E-70C4084D4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636" y="2519245"/>
            <a:ext cx="4179521" cy="259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The Office&quot; Casino Night (TV Episode 2006) - IMDb">
            <a:extLst>
              <a:ext uri="{FF2B5EF4-FFF2-40B4-BE49-F238E27FC236}">
                <a16:creationId xmlns:a16="http://schemas.microsoft.com/office/drawing/2014/main" id="{8F8D3351-BC04-395E-289E-B843B3A4B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47" y="3876003"/>
            <a:ext cx="4879289" cy="258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0090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673" y="1841862"/>
            <a:ext cx="8623663" cy="784830"/>
          </a:xfrm>
        </p:spPr>
        <p:txBody>
          <a:bodyPr/>
          <a:lstStyle/>
          <a:p>
            <a:r>
              <a:rPr lang="en-US" dirty="0"/>
              <a:t>Top 5 episodes of ”The Office” are…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A9885E-CF0D-2391-21F7-5B7281559C05}"/>
              </a:ext>
            </a:extLst>
          </p:cNvPr>
          <p:cNvSpPr txBox="1"/>
          <p:nvPr/>
        </p:nvSpPr>
        <p:spPr>
          <a:xfrm>
            <a:off x="3960109" y="2725615"/>
            <a:ext cx="51942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000" b="1" dirty="0"/>
              <a:t>“Dinner Party”  S4.EP13</a:t>
            </a: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AB272-91EE-419C-7DBD-DD34AFC49D9E}"/>
              </a:ext>
            </a:extLst>
          </p:cNvPr>
          <p:cNvSpPr txBox="1">
            <a:spLocks/>
          </p:cNvSpPr>
          <p:nvPr/>
        </p:nvSpPr>
        <p:spPr>
          <a:xfrm>
            <a:off x="530673" y="417376"/>
            <a:ext cx="86236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Conclusions</a:t>
            </a:r>
          </a:p>
        </p:txBody>
      </p:sp>
      <p:pic>
        <p:nvPicPr>
          <p:cNvPr id="12290" name="Picture 2" descr="The Office&quot; Dinner Party (TV Episode 2008) - IMDb">
            <a:extLst>
              <a:ext uri="{FF2B5EF4-FFF2-40B4-BE49-F238E27FC236}">
                <a16:creationId xmlns:a16="http://schemas.microsoft.com/office/drawing/2014/main" id="{4778AA87-E47E-254F-5F09-B6ADFAAC2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45" y="2442251"/>
            <a:ext cx="3094892" cy="416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The Office&quot; Dinner Party (TV Episode 2008) - IMDb">
            <a:extLst>
              <a:ext uri="{FF2B5EF4-FFF2-40B4-BE49-F238E27FC236}">
                <a16:creationId xmlns:a16="http://schemas.microsoft.com/office/drawing/2014/main" id="{2CD02732-3C11-5BC4-0CB0-DBBA4A11E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306" y="3556612"/>
            <a:ext cx="4021390" cy="268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3817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673" y="1841862"/>
            <a:ext cx="8623663" cy="784830"/>
          </a:xfrm>
        </p:spPr>
        <p:txBody>
          <a:bodyPr/>
          <a:lstStyle/>
          <a:p>
            <a:r>
              <a:rPr lang="en-US" dirty="0"/>
              <a:t>Top 5 episodes of ”The Office” are…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AB272-91EE-419C-7DBD-DD34AFC49D9E}"/>
              </a:ext>
            </a:extLst>
          </p:cNvPr>
          <p:cNvSpPr txBox="1">
            <a:spLocks/>
          </p:cNvSpPr>
          <p:nvPr/>
        </p:nvSpPr>
        <p:spPr>
          <a:xfrm>
            <a:off x="530673" y="417376"/>
            <a:ext cx="86236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Conclusions</a:t>
            </a:r>
          </a:p>
        </p:txBody>
      </p:sp>
      <p:pic>
        <p:nvPicPr>
          <p:cNvPr id="13314" name="Picture 2" descr="The Office&quot; The Job (TV Episode 2007) - IMDb">
            <a:extLst>
              <a:ext uri="{FF2B5EF4-FFF2-40B4-BE49-F238E27FC236}">
                <a16:creationId xmlns:a16="http://schemas.microsoft.com/office/drawing/2014/main" id="{D768EB15-3086-8DE5-2C8C-9A5118B3C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86" y="3098930"/>
            <a:ext cx="5940789" cy="334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The Office&quot; The Job (TV Episode 2007) - IMDb">
            <a:extLst>
              <a:ext uri="{FF2B5EF4-FFF2-40B4-BE49-F238E27FC236}">
                <a16:creationId xmlns:a16="http://schemas.microsoft.com/office/drawing/2014/main" id="{6D895E2F-1F51-B41C-499F-331B1AB00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32"/>
          <a:stretch/>
        </p:blipFill>
        <p:spPr bwMode="auto">
          <a:xfrm>
            <a:off x="6556567" y="2626692"/>
            <a:ext cx="3157059" cy="247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CDCD-F97A-DA9B-036B-153406A9EA34}"/>
              </a:ext>
            </a:extLst>
          </p:cNvPr>
          <p:cNvSpPr txBox="1"/>
          <p:nvPr/>
        </p:nvSpPr>
        <p:spPr>
          <a:xfrm>
            <a:off x="1279894" y="2496485"/>
            <a:ext cx="51942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000" b="1" dirty="0"/>
              <a:t>“The Job”  S3.EP24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163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 5 episodes of ”The Office” are…</a:t>
            </a:r>
          </a:p>
          <a:p>
            <a:pPr lvl="1"/>
            <a:r>
              <a:rPr lang="en-US" dirty="0"/>
              <a:t>“The Injury” S2.EP12</a:t>
            </a:r>
          </a:p>
          <a:p>
            <a:pPr lvl="1"/>
            <a:r>
              <a:rPr lang="en-US" dirty="0"/>
              <a:t>“Fun Run” S4.EP1</a:t>
            </a:r>
          </a:p>
          <a:p>
            <a:pPr lvl="1"/>
            <a:r>
              <a:rPr lang="en-US" dirty="0"/>
              <a:t>“Casino Night” S2.EP22</a:t>
            </a:r>
          </a:p>
          <a:p>
            <a:pPr lvl="1"/>
            <a:r>
              <a:rPr lang="en-US" dirty="0"/>
              <a:t>“Dinner Party”  S4.EP13</a:t>
            </a:r>
          </a:p>
          <a:p>
            <a:pPr lvl="1"/>
            <a:r>
              <a:rPr lang="en-US" dirty="0"/>
              <a:t>“The Job” S3.EP24</a:t>
            </a:r>
          </a:p>
        </p:txBody>
      </p:sp>
    </p:spTree>
    <p:extLst>
      <p:ext uri="{BB962C8B-B14F-4D97-AF65-F5344CB8AC3E}">
        <p14:creationId xmlns:p14="http://schemas.microsoft.com/office/powerpoint/2010/main" val="42444803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 5 episodes of ”The Office” are…</a:t>
            </a:r>
          </a:p>
          <a:p>
            <a:pPr lvl="1"/>
            <a:r>
              <a:rPr lang="en-US" dirty="0"/>
              <a:t>“The Injury” S2.EP12</a:t>
            </a:r>
          </a:p>
          <a:p>
            <a:pPr lvl="1"/>
            <a:r>
              <a:rPr lang="en-US" dirty="0"/>
              <a:t>“Fun Run” S4.EP1</a:t>
            </a:r>
          </a:p>
          <a:p>
            <a:pPr lvl="1"/>
            <a:r>
              <a:rPr lang="en-US" dirty="0"/>
              <a:t>“Casino Night” S2.EP22</a:t>
            </a:r>
          </a:p>
          <a:p>
            <a:pPr lvl="1"/>
            <a:r>
              <a:rPr lang="en-US" dirty="0"/>
              <a:t>“Dinner Party”  S4.EP13</a:t>
            </a:r>
          </a:p>
          <a:p>
            <a:pPr lvl="1"/>
            <a:r>
              <a:rPr lang="en-US" dirty="0"/>
              <a:t>“The Job” S3.EP24</a:t>
            </a:r>
          </a:p>
          <a:p>
            <a:r>
              <a:rPr lang="en-US" dirty="0"/>
              <a:t>Jim, Pam, Dwight, and Michael are the main characters that contribute most to the comedy and plot line of the show</a:t>
            </a:r>
          </a:p>
        </p:txBody>
      </p:sp>
    </p:spTree>
    <p:extLst>
      <p:ext uri="{BB962C8B-B14F-4D97-AF65-F5344CB8AC3E}">
        <p14:creationId xmlns:p14="http://schemas.microsoft.com/office/powerpoint/2010/main" val="37477766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you!!!</a:t>
            </a:r>
          </a:p>
        </p:txBody>
      </p:sp>
    </p:spTree>
    <p:extLst>
      <p:ext uri="{BB962C8B-B14F-4D97-AF65-F5344CB8AC3E}">
        <p14:creationId xmlns:p14="http://schemas.microsoft.com/office/powerpoint/2010/main" val="37913209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881F10-B737-2DFE-4D92-8AC2444CF8CA}"/>
              </a:ext>
            </a:extLst>
          </p:cNvPr>
          <p:cNvSpPr txBox="1"/>
          <p:nvPr/>
        </p:nvSpPr>
        <p:spPr>
          <a:xfrm>
            <a:off x="1154242" y="1379096"/>
            <a:ext cx="103432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https://www.imdb.com/title/tt0664528/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https://www.imdb.com/title/tt1026035/mediaviewer/rm97498625/?ref_=tt_md_5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https://www.imdb.com/title/tt0800604/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https://www.imdb.com/title/tt1031477/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380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B4A82A3-B2D2-7095-9237-F65DDF7B5B40}"/>
              </a:ext>
            </a:extLst>
          </p:cNvPr>
          <p:cNvSpPr txBox="1">
            <a:spLocks/>
          </p:cNvSpPr>
          <p:nvPr/>
        </p:nvSpPr>
        <p:spPr>
          <a:xfrm>
            <a:off x="723855" y="1378223"/>
            <a:ext cx="10107277" cy="43873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070F936-3DB9-78D2-0459-FEA187910AA7}"/>
              </a:ext>
            </a:extLst>
          </p:cNvPr>
          <p:cNvSpPr txBox="1">
            <a:spLocks/>
          </p:cNvSpPr>
          <p:nvPr/>
        </p:nvSpPr>
        <p:spPr>
          <a:xfrm>
            <a:off x="1784168" y="455402"/>
            <a:ext cx="8623663" cy="83248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About the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33F6C6B-FEFB-E8D6-8127-B8653CAFE6C0}"/>
              </a:ext>
            </a:extLst>
          </p:cNvPr>
          <p:cNvSpPr txBox="1">
            <a:spLocks/>
          </p:cNvSpPr>
          <p:nvPr/>
        </p:nvSpPr>
        <p:spPr>
          <a:xfrm>
            <a:off x="1042360" y="1287888"/>
            <a:ext cx="10107277" cy="43873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Office Tally website: All-Time Fan Favorite Poll</a:t>
            </a:r>
          </a:p>
          <a:p>
            <a:pPr lvl="1"/>
            <a:r>
              <a:rPr lang="en-US" dirty="0"/>
              <a:t>Fans vote for their favorite episode</a:t>
            </a:r>
          </a:p>
          <a:p>
            <a:pPr lvl="1"/>
            <a:r>
              <a:rPr lang="en-US" dirty="0"/>
              <a:t>12,000 votes </a:t>
            </a:r>
          </a:p>
          <a:p>
            <a:pPr lvl="1"/>
            <a:r>
              <a:rPr lang="en-US" dirty="0"/>
              <a:t>Conducted in 2011 (until season 7)</a:t>
            </a:r>
          </a:p>
          <a:p>
            <a:pPr lvl="1"/>
            <a:r>
              <a:rPr lang="en-US" dirty="0"/>
              <a:t>Web-scrape</a:t>
            </a:r>
          </a:p>
          <a:p>
            <a:r>
              <a:rPr lang="en-US" dirty="0"/>
              <a:t>Kaggle (DS platform that contains a variety of datasets)</a:t>
            </a:r>
          </a:p>
          <a:p>
            <a:pPr lvl="1"/>
            <a:r>
              <a:rPr lang="en-US" dirty="0"/>
              <a:t>”The Office Dataset” by Neha </a:t>
            </a:r>
            <a:r>
              <a:rPr lang="en-US" dirty="0" err="1"/>
              <a:t>Prabhavaklar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“The Office Lines” by Fabrizio </a:t>
            </a:r>
            <a:r>
              <a:rPr lang="en-US" dirty="0" err="1"/>
              <a:t>Cominetti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263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B4A82A3-B2D2-7095-9237-F65DDF7B5B40}"/>
              </a:ext>
            </a:extLst>
          </p:cNvPr>
          <p:cNvSpPr txBox="1">
            <a:spLocks/>
          </p:cNvSpPr>
          <p:nvPr/>
        </p:nvSpPr>
        <p:spPr>
          <a:xfrm>
            <a:off x="5796543" y="1378223"/>
            <a:ext cx="5034589" cy="43873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070F936-3DB9-78D2-0459-FEA187910AA7}"/>
              </a:ext>
            </a:extLst>
          </p:cNvPr>
          <p:cNvSpPr txBox="1">
            <a:spLocks/>
          </p:cNvSpPr>
          <p:nvPr/>
        </p:nvSpPr>
        <p:spPr>
          <a:xfrm>
            <a:off x="1784168" y="455402"/>
            <a:ext cx="8623663" cy="83248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Web Scraping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BF871D5-6CDA-5F3D-C6DA-7F1BD07ED0FC}"/>
              </a:ext>
            </a:extLst>
          </p:cNvPr>
          <p:cNvSpPr txBox="1">
            <a:spLocks/>
          </p:cNvSpPr>
          <p:nvPr/>
        </p:nvSpPr>
        <p:spPr>
          <a:xfrm>
            <a:off x="5796543" y="1339937"/>
            <a:ext cx="5034589" cy="43873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Used </a:t>
            </a:r>
            <a:r>
              <a:rPr lang="en-US" dirty="0" err="1"/>
              <a:t>read_html</a:t>
            </a:r>
            <a:r>
              <a:rPr lang="en-US" dirty="0"/>
              <a:t>() from </a:t>
            </a:r>
            <a:r>
              <a:rPr lang="en-US" dirty="0" err="1"/>
              <a:t>httr</a:t>
            </a:r>
            <a:endParaRPr lang="en-US" dirty="0"/>
          </a:p>
          <a:p>
            <a:r>
              <a:rPr lang="en-US" dirty="0"/>
              <a:t>Scraped the list and put it into a </a:t>
            </a:r>
            <a:r>
              <a:rPr lang="en-US" dirty="0" err="1"/>
              <a:t>tibble</a:t>
            </a:r>
            <a:endParaRPr lang="en-US" dirty="0"/>
          </a:p>
          <a:p>
            <a:pPr lvl="1"/>
            <a:r>
              <a:rPr lang="en-US" dirty="0"/>
              <a:t>Made columns for episode title, number of votes, season, episode number</a:t>
            </a:r>
          </a:p>
          <a:p>
            <a:pPr lvl="1"/>
            <a:r>
              <a:rPr lang="en-US" dirty="0"/>
              <a:t>Used </a:t>
            </a:r>
            <a:r>
              <a:rPr lang="en-US" dirty="0" err="1"/>
              <a:t>stringr</a:t>
            </a:r>
            <a:r>
              <a:rPr lang="en-US" dirty="0"/>
              <a:t> function such as:</a:t>
            </a:r>
          </a:p>
          <a:p>
            <a:pPr lvl="2"/>
            <a:r>
              <a:rPr lang="en-US" dirty="0" err="1"/>
              <a:t>str_extract_all</a:t>
            </a:r>
            <a:r>
              <a:rPr lang="en-US" dirty="0"/>
              <a:t>()</a:t>
            </a:r>
          </a:p>
          <a:p>
            <a:pPr lvl="2"/>
            <a:r>
              <a:rPr lang="en-US" dirty="0" err="1"/>
              <a:t>str_split</a:t>
            </a:r>
            <a:r>
              <a:rPr lang="en-US" dirty="0"/>
              <a:t>()</a:t>
            </a:r>
          </a:p>
          <a:p>
            <a:pPr lvl="2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12" name="Picture 1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5C8F8A5-2A6B-6AC0-B1E8-C1B65A5A1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32" y="1378223"/>
            <a:ext cx="5414911" cy="26761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94F970-F3E1-3CE2-E1E0-135194841927}"/>
              </a:ext>
            </a:extLst>
          </p:cNvPr>
          <p:cNvSpPr txBox="1"/>
          <p:nvPr/>
        </p:nvSpPr>
        <p:spPr>
          <a:xfrm>
            <a:off x="554635" y="4197246"/>
            <a:ext cx="5241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www.officetally.com</a:t>
            </a:r>
            <a:r>
              <a:rPr lang="en-US" dirty="0"/>
              <a:t>/the-office-all-time-fan-favorite-poll-2011</a:t>
            </a:r>
          </a:p>
        </p:txBody>
      </p:sp>
    </p:spTree>
    <p:extLst>
      <p:ext uri="{BB962C8B-B14F-4D97-AF65-F5344CB8AC3E}">
        <p14:creationId xmlns:p14="http://schemas.microsoft.com/office/powerpoint/2010/main" val="1659915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B4A82A3-B2D2-7095-9237-F65DDF7B5B40}"/>
              </a:ext>
            </a:extLst>
          </p:cNvPr>
          <p:cNvSpPr txBox="1">
            <a:spLocks/>
          </p:cNvSpPr>
          <p:nvPr/>
        </p:nvSpPr>
        <p:spPr>
          <a:xfrm>
            <a:off x="723855" y="1378223"/>
            <a:ext cx="10107277" cy="43873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070F936-3DB9-78D2-0459-FEA187910AA7}"/>
              </a:ext>
            </a:extLst>
          </p:cNvPr>
          <p:cNvSpPr txBox="1">
            <a:spLocks/>
          </p:cNvSpPr>
          <p:nvPr/>
        </p:nvSpPr>
        <p:spPr>
          <a:xfrm>
            <a:off x="1784168" y="455402"/>
            <a:ext cx="8623663" cy="83248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Datasets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33F6C6B-FEFB-E8D6-8127-B8653CAFE6C0}"/>
              </a:ext>
            </a:extLst>
          </p:cNvPr>
          <p:cNvSpPr txBox="1">
            <a:spLocks/>
          </p:cNvSpPr>
          <p:nvPr/>
        </p:nvSpPr>
        <p:spPr>
          <a:xfrm>
            <a:off x="1042360" y="1287888"/>
            <a:ext cx="10107277" cy="43873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CSV Files</a:t>
            </a:r>
          </a:p>
          <a:p>
            <a:pPr lvl="1"/>
            <a:r>
              <a:rPr lang="en-US" dirty="0" err="1"/>
              <a:t>read_csv</a:t>
            </a:r>
            <a:r>
              <a:rPr lang="en-US" dirty="0"/>
              <a:t>()</a:t>
            </a:r>
          </a:p>
          <a:p>
            <a:r>
              <a:rPr lang="en-US" dirty="0"/>
              <a:t>Narrowed down “The Office Line” dataset</a:t>
            </a:r>
          </a:p>
          <a:p>
            <a:pPr lvl="1"/>
            <a:r>
              <a:rPr lang="en-US" dirty="0"/>
              <a:t>Used filter() to only include the following characters</a:t>
            </a:r>
          </a:p>
        </p:txBody>
      </p:sp>
      <p:pic>
        <p:nvPicPr>
          <p:cNvPr id="1026" name="Picture 2" descr="PHOTOS] 'The Office': Best Characters, Ranked — Michael Scott, Dwight |  TVLine">
            <a:extLst>
              <a:ext uri="{FF2B5EF4-FFF2-40B4-BE49-F238E27FC236}">
                <a16:creationId xmlns:a16="http://schemas.microsoft.com/office/drawing/2014/main" id="{34EDC671-3A60-89ED-1DD6-CF0E3A841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360" y="3170526"/>
            <a:ext cx="4796436" cy="340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2D458-C1EE-B882-7C13-357F21E0DF85}"/>
              </a:ext>
            </a:extLst>
          </p:cNvPr>
          <p:cNvSpPr txBox="1"/>
          <p:nvPr/>
        </p:nvSpPr>
        <p:spPr>
          <a:xfrm>
            <a:off x="6095998" y="3170526"/>
            <a:ext cx="28231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included in picture:</a:t>
            </a:r>
          </a:p>
          <a:p>
            <a:pPr marL="285750" indent="-285750">
              <a:buFontTx/>
              <a:buChar char="-"/>
            </a:pPr>
            <a:r>
              <a:rPr lang="en-US" dirty="0"/>
              <a:t>Andy</a:t>
            </a:r>
          </a:p>
          <a:p>
            <a:pPr marL="285750" indent="-285750">
              <a:buFontTx/>
              <a:buChar char="-"/>
            </a:pPr>
            <a:r>
              <a:rPr lang="en-US" dirty="0"/>
              <a:t>Erin</a:t>
            </a:r>
          </a:p>
          <a:p>
            <a:pPr marL="285750" indent="-285750">
              <a:buFontTx/>
              <a:buChar char="-"/>
            </a:pPr>
            <a:r>
              <a:rPr lang="en-US" dirty="0"/>
              <a:t>Holly</a:t>
            </a:r>
          </a:p>
          <a:p>
            <a:pPr marL="285750" indent="-285750">
              <a:buFontTx/>
              <a:buChar char="-"/>
            </a:pPr>
            <a:r>
              <a:rPr lang="en-US" dirty="0"/>
              <a:t>Darryl</a:t>
            </a:r>
          </a:p>
          <a:p>
            <a:pPr marL="285750" indent="-285750">
              <a:buFontTx/>
              <a:buChar char="-"/>
            </a:pPr>
            <a:r>
              <a:rPr lang="en-US" dirty="0"/>
              <a:t>David</a:t>
            </a:r>
          </a:p>
          <a:p>
            <a:pPr marL="285750" indent="-285750">
              <a:buFontTx/>
              <a:buChar char="-"/>
            </a:pPr>
            <a:r>
              <a:rPr lang="en-US" dirty="0"/>
              <a:t>Pete</a:t>
            </a:r>
          </a:p>
          <a:p>
            <a:pPr marL="285750" indent="-285750">
              <a:buFontTx/>
              <a:buChar char="-"/>
            </a:pPr>
            <a:r>
              <a:rPr lang="en-US" dirty="0"/>
              <a:t>Clark</a:t>
            </a:r>
          </a:p>
          <a:p>
            <a:pPr marL="285750" indent="-285750">
              <a:buFontTx/>
              <a:buChar char="-"/>
            </a:pPr>
            <a:r>
              <a:rPr lang="en-US" dirty="0"/>
              <a:t>Gabe</a:t>
            </a:r>
          </a:p>
          <a:p>
            <a:pPr marL="285750" indent="-285750">
              <a:buFontTx/>
              <a:buChar char="-"/>
            </a:pPr>
            <a:r>
              <a:rPr lang="en-US" dirty="0"/>
              <a:t>Karen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189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B4A82A3-B2D2-7095-9237-F65DDF7B5B40}"/>
              </a:ext>
            </a:extLst>
          </p:cNvPr>
          <p:cNvSpPr txBox="1">
            <a:spLocks/>
          </p:cNvSpPr>
          <p:nvPr/>
        </p:nvSpPr>
        <p:spPr>
          <a:xfrm>
            <a:off x="723855" y="1378223"/>
            <a:ext cx="10107277" cy="43873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070F936-3DB9-78D2-0459-FEA187910AA7}"/>
              </a:ext>
            </a:extLst>
          </p:cNvPr>
          <p:cNvSpPr txBox="1">
            <a:spLocks/>
          </p:cNvSpPr>
          <p:nvPr/>
        </p:nvSpPr>
        <p:spPr>
          <a:xfrm>
            <a:off x="1784168" y="259939"/>
            <a:ext cx="8623663" cy="83248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Overview of the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33F6C6B-FEFB-E8D6-8127-B8653CAFE6C0}"/>
              </a:ext>
            </a:extLst>
          </p:cNvPr>
          <p:cNvSpPr txBox="1">
            <a:spLocks/>
          </p:cNvSpPr>
          <p:nvPr/>
        </p:nvSpPr>
        <p:spPr>
          <a:xfrm>
            <a:off x="212359" y="1092425"/>
            <a:ext cx="11767279" cy="5457686"/>
          </a:xfrm>
          <a:prstGeom prst="rect">
            <a:avLst/>
          </a:prstGeom>
        </p:spPr>
        <p:txBody>
          <a:bodyPr numCol="3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“</a:t>
            </a:r>
            <a:r>
              <a:rPr lang="en-US" dirty="0"/>
              <a:t>The Office Dataset”</a:t>
            </a:r>
          </a:p>
          <a:p>
            <a:pPr lvl="1"/>
            <a:r>
              <a:rPr lang="en-US" dirty="0"/>
              <a:t>Season</a:t>
            </a:r>
          </a:p>
          <a:p>
            <a:pPr lvl="1"/>
            <a:r>
              <a:rPr lang="en-US" dirty="0"/>
              <a:t>Episode title</a:t>
            </a:r>
          </a:p>
          <a:p>
            <a:pPr lvl="1"/>
            <a:r>
              <a:rPr lang="en-US" dirty="0"/>
              <a:t>About</a:t>
            </a:r>
          </a:p>
          <a:p>
            <a:pPr lvl="1"/>
            <a:r>
              <a:rPr lang="en-US" dirty="0"/>
              <a:t>Ratings </a:t>
            </a:r>
          </a:p>
          <a:p>
            <a:pPr lvl="1"/>
            <a:r>
              <a:rPr lang="en-US" dirty="0"/>
              <a:t>Votes</a:t>
            </a:r>
          </a:p>
          <a:p>
            <a:pPr lvl="1"/>
            <a:r>
              <a:rPr lang="en-US" dirty="0"/>
              <a:t>Viewership</a:t>
            </a:r>
          </a:p>
          <a:p>
            <a:pPr lvl="1"/>
            <a:r>
              <a:rPr lang="en-US" dirty="0"/>
              <a:t>Duration</a:t>
            </a:r>
          </a:p>
          <a:p>
            <a:pPr lvl="1"/>
            <a:r>
              <a:rPr lang="en-US" dirty="0"/>
              <a:t>Date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“The Office Lines” dataset</a:t>
            </a:r>
          </a:p>
          <a:p>
            <a:pPr lvl="1"/>
            <a:r>
              <a:rPr lang="en-US" dirty="0"/>
              <a:t>Character</a:t>
            </a:r>
          </a:p>
          <a:p>
            <a:pPr lvl="1"/>
            <a:r>
              <a:rPr lang="en-US" dirty="0"/>
              <a:t>Line</a:t>
            </a:r>
          </a:p>
          <a:p>
            <a:pPr lvl="1"/>
            <a:r>
              <a:rPr lang="en-US" dirty="0"/>
              <a:t>Season</a:t>
            </a:r>
          </a:p>
          <a:p>
            <a:pPr lvl="1"/>
            <a:r>
              <a:rPr lang="en-US" dirty="0"/>
              <a:t>Episode number</a:t>
            </a:r>
          </a:p>
          <a:p>
            <a:pPr lvl="1"/>
            <a:r>
              <a:rPr lang="en-US" dirty="0"/>
              <a:t>Episode title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All-Time Fan Favorite Poll</a:t>
            </a:r>
          </a:p>
          <a:p>
            <a:pPr lvl="1"/>
            <a:r>
              <a:rPr lang="en-US" dirty="0"/>
              <a:t>Episode title</a:t>
            </a:r>
          </a:p>
          <a:p>
            <a:pPr lvl="1"/>
            <a:r>
              <a:rPr lang="en-US" dirty="0"/>
              <a:t>Votes</a:t>
            </a:r>
          </a:p>
          <a:p>
            <a:pPr lvl="1"/>
            <a:r>
              <a:rPr lang="en-US" dirty="0"/>
              <a:t>Season</a:t>
            </a:r>
          </a:p>
          <a:p>
            <a:pPr lvl="1"/>
            <a:r>
              <a:rPr lang="en-US" dirty="0"/>
              <a:t>Episode number</a:t>
            </a:r>
          </a:p>
        </p:txBody>
      </p:sp>
    </p:spTree>
    <p:extLst>
      <p:ext uri="{BB962C8B-B14F-4D97-AF65-F5344CB8AC3E}">
        <p14:creationId xmlns:p14="http://schemas.microsoft.com/office/powerpoint/2010/main" val="21831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1F0FB-5829-4949-9E35-841A9DF31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093" y="1683613"/>
            <a:ext cx="9056661" cy="2852737"/>
          </a:xfrm>
        </p:spPr>
        <p:txBody>
          <a:bodyPr/>
          <a:lstStyle/>
          <a:p>
            <a:r>
              <a:rPr lang="en-GB" dirty="0"/>
              <a:t>Data Analysis/Visualization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CFCE3B-D4B3-6743-AC05-A671F006A8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pretty and fun stuff!</a:t>
            </a:r>
          </a:p>
        </p:txBody>
      </p:sp>
    </p:spTree>
    <p:extLst>
      <p:ext uri="{BB962C8B-B14F-4D97-AF65-F5344CB8AC3E}">
        <p14:creationId xmlns:p14="http://schemas.microsoft.com/office/powerpoint/2010/main" val="3026865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673" y="0"/>
            <a:ext cx="8623663" cy="1325563"/>
          </a:xfrm>
        </p:spPr>
        <p:txBody>
          <a:bodyPr/>
          <a:lstStyle/>
          <a:p>
            <a:r>
              <a:rPr lang="en-US" dirty="0"/>
              <a:t>Questions to answer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673" y="1235324"/>
            <a:ext cx="9512737" cy="438735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is the most popular ”The Office” season?</a:t>
            </a:r>
          </a:p>
          <a:p>
            <a:r>
              <a:rPr lang="en-US" dirty="0"/>
              <a:t>Are there viewership and rating correlations to popularity?</a:t>
            </a:r>
          </a:p>
          <a:p>
            <a:r>
              <a:rPr lang="en-US" dirty="0"/>
              <a:t>Does the date that an episode is aired have a relationship with viewership and ratings?</a:t>
            </a:r>
          </a:p>
          <a:p>
            <a:r>
              <a:rPr lang="en-US" dirty="0"/>
              <a:t>What are the top 10 most popular episodes?</a:t>
            </a:r>
          </a:p>
          <a:p>
            <a:pPr lvl="1"/>
            <a:r>
              <a:rPr lang="en-US" dirty="0"/>
              <a:t>Top 10 most viewed episodes vs. top 10 best-rated</a:t>
            </a:r>
          </a:p>
          <a:p>
            <a:pPr lvl="1"/>
            <a:r>
              <a:rPr lang="en-US" dirty="0"/>
              <a:t>Do these line up with the Office Tally poll?</a:t>
            </a:r>
          </a:p>
          <a:p>
            <a:r>
              <a:rPr lang="en-US" dirty="0"/>
              <a:t>What is the percentage of comedy lines for each character?</a:t>
            </a:r>
          </a:p>
        </p:txBody>
      </p:sp>
    </p:spTree>
    <p:extLst>
      <p:ext uri="{BB962C8B-B14F-4D97-AF65-F5344CB8AC3E}">
        <p14:creationId xmlns:p14="http://schemas.microsoft.com/office/powerpoint/2010/main" val="1445161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oboto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8463E10D-5729-0648-9F95-5F752E0B0F3F}" vid="{BBE7E86E-EE32-0548-8C28-CC58ACD9490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301</TotalTime>
  <Words>1453</Words>
  <Application>Microsoft Macintosh PowerPoint</Application>
  <PresentationFormat>Widescreen</PresentationFormat>
  <Paragraphs>234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Roboto</vt:lpstr>
      <vt:lpstr>Office Theme</vt:lpstr>
      <vt:lpstr>Final Project Data Analysis</vt:lpstr>
      <vt:lpstr>About the show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Analysis/Visualization</vt:lpstr>
      <vt:lpstr>Questions to answer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Conclusions</vt:lpstr>
      <vt:lpstr>Conclusions</vt:lpstr>
      <vt:lpstr>Conclusions</vt:lpstr>
      <vt:lpstr>PowerPoint Presentation</vt:lpstr>
      <vt:lpstr>PowerPoint Presentation</vt:lpstr>
      <vt:lpstr>PowerPoint Presentation</vt:lpstr>
      <vt:lpstr>Conclusions</vt:lpstr>
      <vt:lpstr>Conclusions</vt:lpstr>
      <vt:lpstr>Thank you!!!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Microsoft Office User</dc:creator>
  <cp:lastModifiedBy>Johnston, Rachel</cp:lastModifiedBy>
  <cp:revision>8</cp:revision>
  <dcterms:created xsi:type="dcterms:W3CDTF">2022-09-30T09:39:57Z</dcterms:created>
  <dcterms:modified xsi:type="dcterms:W3CDTF">2023-05-05T02:17:28Z</dcterms:modified>
</cp:coreProperties>
</file>